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0000"/>
    <a:srgbClr val="CC3300"/>
    <a:srgbClr val="FFFF66"/>
    <a:srgbClr val="FF66FF"/>
    <a:srgbClr val="FFFF00"/>
    <a:srgbClr val="FF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E3E45A-1D7F-4D0B-AF83-BF3A9D79AA5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728175-E6D3-4B06-AFA4-6D7A294EF9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DEA.png"/>
          <p:cNvPicPr>
            <a:picLocks noChangeAspect="1"/>
          </p:cNvPicPr>
          <p:nvPr/>
        </p:nvPicPr>
        <p:blipFill>
          <a:blip r:embed="rId2"/>
          <a:srcRect t="7349" b="-525"/>
          <a:stretch>
            <a:fillRect/>
          </a:stretch>
        </p:blipFill>
        <p:spPr>
          <a:xfrm>
            <a:off x="2071670" y="928670"/>
            <a:ext cx="4452949" cy="48634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57158" y="5715016"/>
            <a:ext cx="857256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chemeClr val="tx1"/>
                </a:solidFill>
              </a:rPr>
              <a:t>P</a:t>
            </a:r>
            <a:r>
              <a:rPr lang="it-IT" sz="6000" dirty="0" smtClean="0">
                <a:solidFill>
                  <a:srgbClr val="002060"/>
                </a:solidFill>
              </a:rPr>
              <a:t>E</a:t>
            </a:r>
            <a:r>
              <a:rPr lang="it-IT" sz="6000" dirty="0" smtClean="0">
                <a:solidFill>
                  <a:srgbClr val="0099FF"/>
                </a:solidFill>
              </a:rPr>
              <a:t>R</a:t>
            </a:r>
            <a:r>
              <a:rPr lang="it-IT" sz="6000" dirty="0" smtClean="0">
                <a:solidFill>
                  <a:schemeClr val="tx1"/>
                </a:solidFill>
              </a:rPr>
              <a:t> LA </a:t>
            </a:r>
            <a:r>
              <a:rPr lang="it-IT" sz="6000" dirty="0" smtClean="0">
                <a:solidFill>
                  <a:srgbClr val="FF0000"/>
                </a:solidFill>
              </a:rPr>
              <a:t>T</a:t>
            </a:r>
            <a:r>
              <a:rPr lang="it-IT" sz="6000" dirty="0" smtClean="0">
                <a:solidFill>
                  <a:srgbClr val="FF6600"/>
                </a:solidFill>
              </a:rPr>
              <a:t>U</a:t>
            </a:r>
            <a:r>
              <a:rPr lang="it-IT" sz="6000" dirty="0" smtClean="0">
                <a:solidFill>
                  <a:schemeClr val="tx1"/>
                </a:solidFill>
              </a:rPr>
              <a:t>A SCU</a:t>
            </a:r>
            <a:r>
              <a:rPr lang="it-IT" sz="6000" dirty="0" smtClean="0">
                <a:solidFill>
                  <a:srgbClr val="FF66FF"/>
                </a:solidFill>
              </a:rPr>
              <a:t>OL</a:t>
            </a:r>
            <a:r>
              <a:rPr lang="it-IT" sz="6000" dirty="0" smtClean="0">
                <a:solidFill>
                  <a:srgbClr val="FF0000"/>
                </a:solidFill>
              </a:rPr>
              <a:t>A</a:t>
            </a:r>
            <a:r>
              <a:rPr lang="it-IT" sz="6000" dirty="0" smtClean="0">
                <a:solidFill>
                  <a:srgbClr val="00FFCC"/>
                </a:solidFill>
              </a:rPr>
              <a:t>!!!</a:t>
            </a:r>
            <a:endParaRPr lang="it-IT" sz="6000" dirty="0">
              <a:solidFill>
                <a:srgbClr val="00FFCC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42910" y="214290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FFFF00"/>
                </a:solidFill>
              </a:rPr>
              <a:t>I</a:t>
            </a:r>
            <a:r>
              <a:rPr lang="it-IT" sz="4400" dirty="0" smtClean="0"/>
              <a:t>N</a:t>
            </a:r>
            <a:r>
              <a:rPr lang="it-IT" sz="4400" dirty="0" smtClean="0">
                <a:solidFill>
                  <a:srgbClr val="FF0000"/>
                </a:solidFill>
              </a:rPr>
              <a:t>V</a:t>
            </a:r>
            <a:r>
              <a:rPr lang="it-IT" sz="4400" dirty="0" smtClean="0"/>
              <a:t>EN</a:t>
            </a:r>
            <a:r>
              <a:rPr lang="it-IT" sz="4400" dirty="0" smtClean="0">
                <a:solidFill>
                  <a:srgbClr val="92D050"/>
                </a:solidFill>
              </a:rPr>
              <a:t>T</a:t>
            </a:r>
            <a:r>
              <a:rPr lang="it-IT" sz="4400" dirty="0" smtClean="0"/>
              <a:t>A U</a:t>
            </a:r>
            <a:r>
              <a:rPr lang="it-IT" sz="4400" dirty="0" smtClean="0">
                <a:solidFill>
                  <a:srgbClr val="00B0F0"/>
                </a:solidFill>
              </a:rPr>
              <a:t>N</a:t>
            </a:r>
            <a:r>
              <a:rPr lang="it-IT" sz="4400" dirty="0" smtClean="0"/>
              <a:t> </a:t>
            </a:r>
            <a:r>
              <a:rPr lang="it-IT" sz="4400" dirty="0" smtClean="0">
                <a:solidFill>
                  <a:srgbClr val="FFFF00"/>
                </a:solidFill>
              </a:rPr>
              <a:t>LOGO</a:t>
            </a:r>
            <a:endParaRPr lang="it-IT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Sono previsti premi? Si!!!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1° premio: 100 €</a:t>
            </a:r>
          </a:p>
          <a:p>
            <a:pPr algn="ctr"/>
            <a:r>
              <a:rPr lang="it-IT" dirty="0" smtClean="0">
                <a:solidFill>
                  <a:srgbClr val="FFC000"/>
                </a:solidFill>
              </a:rPr>
              <a:t>2° premio:   75 €</a:t>
            </a:r>
          </a:p>
          <a:p>
            <a:pPr algn="ctr"/>
            <a:r>
              <a:rPr lang="it-IT" dirty="0" smtClean="0">
                <a:solidFill>
                  <a:srgbClr val="FFC000"/>
                </a:solidFill>
              </a:rPr>
              <a:t>3° premio:   50 €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    In buoni d’acquisto spendibili a scelta in un negozio di belle arti, libreria o negozio di informatica della zona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467600" cy="4511684"/>
          </a:xfrm>
        </p:spPr>
        <p:txBody>
          <a:bodyPr>
            <a:normAutofit/>
          </a:bodyPr>
          <a:lstStyle/>
          <a:p>
            <a:r>
              <a:rPr lang="it-IT" dirty="0" smtClean="0"/>
              <a:t>SCADENZA:</a:t>
            </a:r>
            <a:r>
              <a:rPr lang="it-IT" dirty="0" smtClean="0">
                <a:solidFill>
                  <a:srgbClr val="FFFF00"/>
                </a:solidFill>
              </a:rPr>
              <a:t> 30 APRILE 2019</a:t>
            </a:r>
            <a:br>
              <a:rPr lang="it-IT" dirty="0" smtClean="0">
                <a:solidFill>
                  <a:srgbClr val="FFFF00"/>
                </a:solidFill>
              </a:rPr>
            </a:b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357166"/>
            <a:ext cx="8143932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9600" dirty="0" smtClean="0"/>
              <a:t> </a:t>
            </a:r>
            <a:r>
              <a:rPr lang="it-IT" sz="1400" dirty="0" smtClean="0"/>
              <a:t>                            </a:t>
            </a:r>
            <a:r>
              <a:rPr lang="it-IT" sz="4800" dirty="0" smtClean="0">
                <a:solidFill>
                  <a:srgbClr val="FFC000"/>
                </a:solidFill>
              </a:rPr>
              <a:t>BUON LAVORO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9600" dirty="0" smtClean="0"/>
              <a:t>E IN BOCCA</a:t>
            </a:r>
            <a:br>
              <a:rPr lang="it-IT" sz="9600" dirty="0" smtClean="0"/>
            </a:br>
            <a:r>
              <a:rPr lang="it-IT" sz="9600" dirty="0" smtClean="0"/>
              <a:t>AL</a:t>
            </a:r>
            <a:br>
              <a:rPr lang="it-IT" sz="9600" dirty="0" smtClean="0"/>
            </a:br>
            <a:r>
              <a:rPr lang="it-IT" sz="9600" dirty="0" smtClean="0"/>
              <a:t>LUPO </a:t>
            </a:r>
            <a:endParaRPr lang="it-IT" sz="9600" dirty="0"/>
          </a:p>
        </p:txBody>
      </p:sp>
      <p:pic>
        <p:nvPicPr>
          <p:cNvPr id="4" name="Immagine 3" descr="IN BOCCA AL LU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429000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1857364"/>
            <a:ext cx="7467600" cy="414340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 Rounded MT Bold" pitchFamily="34" charset="0"/>
              </a:rPr>
              <a:t>LA NOSTRA </a:t>
            </a:r>
            <a:r>
              <a:rPr lang="it-IT" dirty="0" smtClean="0">
                <a:solidFill>
                  <a:srgbClr val="FF0000"/>
                </a:solidFill>
                <a:latin typeface="Arial Rounded MT Bold" pitchFamily="34" charset="0"/>
              </a:rPr>
              <a:t>SCUOLA</a:t>
            </a:r>
            <a:r>
              <a:rPr lang="it-IT" dirty="0" smtClean="0">
                <a:latin typeface="Arial Rounded MT Bold" pitchFamily="34" charset="0"/>
              </a:rPr>
              <a:t> NON HA ANCORA UN </a:t>
            </a:r>
            <a:r>
              <a:rPr lang="it-IT" dirty="0" err="1" smtClean="0">
                <a:latin typeface="Arial Rounded MT Bold" pitchFamily="34" charset="0"/>
              </a:rPr>
              <a:t>LOGO…</a:t>
            </a:r>
            <a:r>
              <a:rPr lang="it-IT" dirty="0" smtClean="0">
                <a:latin typeface="Arial Rounded MT Bold" pitchFamily="34" charset="0"/>
              </a:rPr>
              <a:t/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smtClean="0">
                <a:latin typeface="Arial Rounded MT Bold" pitchFamily="34" charset="0"/>
              </a:rPr>
              <a:t/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smtClean="0">
                <a:latin typeface="Arial Rounded MT Bold" pitchFamily="34" charset="0"/>
              </a:rPr>
              <a:t>PARTECIPA AL CONCORSO!</a:t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smtClean="0">
                <a:solidFill>
                  <a:srgbClr val="00B0F0"/>
                </a:solidFill>
                <a:latin typeface="Arial Rounded MT Bold" pitchFamily="34" charset="0"/>
              </a:rPr>
              <a:t>IL TUO LOGO </a:t>
            </a:r>
            <a:r>
              <a:rPr lang="it-IT" dirty="0" smtClean="0">
                <a:latin typeface="Arial Rounded MT Bold" pitchFamily="34" charset="0"/>
              </a:rPr>
              <a:t>POTREBBE ESSERE UTILIZZATO PER RAPPRESENTARE IL NOSTRO ISTITUTO </a:t>
            </a:r>
            <a:r>
              <a:rPr lang="it-IT" dirty="0" smtClean="0">
                <a:solidFill>
                  <a:srgbClr val="FF0000"/>
                </a:solidFill>
                <a:latin typeface="Arial Rounded MT Bold" pitchFamily="34" charset="0"/>
              </a:rPr>
              <a:t>♥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Immagine 3" descr="CARTEL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786578" y="4929198"/>
            <a:ext cx="1071570" cy="1067810"/>
          </a:xfrm>
          <a:prstGeom prst="rect">
            <a:avLst/>
          </a:prstGeom>
          <a:scene3d>
            <a:camera prst="orthographicFront">
              <a:rot lat="0" lon="212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MA CHE COS’E’ ALLA FINE </a:t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smtClean="0">
                <a:latin typeface="Arial Rounded MT Bold" pitchFamily="34" charset="0"/>
              </a:rPr>
              <a:t>UN </a:t>
            </a:r>
            <a:r>
              <a:rPr lang="it-IT" dirty="0" smtClean="0">
                <a:solidFill>
                  <a:srgbClr val="00B0F0"/>
                </a:solidFill>
                <a:latin typeface="Arial Rounded MT Bold" pitchFamily="34" charset="0"/>
              </a:rPr>
              <a:t>LOGO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1785926"/>
            <a:ext cx="7467600" cy="397194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4500" dirty="0" smtClean="0">
                <a:latin typeface="Arial Rounded MT Bold" pitchFamily="34" charset="0"/>
              </a:rPr>
              <a:t>Un </a:t>
            </a:r>
            <a:r>
              <a:rPr lang="it-IT" sz="4500" b="1" dirty="0" smtClean="0">
                <a:latin typeface="Arial Rounded MT Bold" pitchFamily="34" charset="0"/>
              </a:rPr>
              <a:t>logo</a:t>
            </a:r>
            <a:r>
              <a:rPr lang="it-IT" sz="4500" dirty="0" smtClean="0">
                <a:latin typeface="Arial Rounded MT Bold" pitchFamily="34" charset="0"/>
              </a:rPr>
              <a:t> è la figura,</a:t>
            </a:r>
          </a:p>
          <a:p>
            <a:pPr algn="ctr">
              <a:buNone/>
            </a:pPr>
            <a:r>
              <a:rPr lang="it-IT" sz="4500" dirty="0" smtClean="0">
                <a:latin typeface="Arial Rounded MT Bold" pitchFamily="34" charset="0"/>
              </a:rPr>
              <a:t> che solitamente rappresenta un prodotto, un servizio, un’azienda, un’organizzazione o altro ancora.</a:t>
            </a:r>
            <a:br>
              <a:rPr lang="it-IT" sz="4500" dirty="0" smtClean="0">
                <a:latin typeface="Arial Rounded MT Bold" pitchFamily="34" charset="0"/>
              </a:rPr>
            </a:br>
            <a:r>
              <a:rPr lang="it-IT" sz="4500" dirty="0" smtClean="0">
                <a:latin typeface="Arial Rounded MT Bold" pitchFamily="34" charset="0"/>
              </a:rPr>
              <a:t>Tipicamente è costituito da un </a:t>
            </a:r>
            <a:r>
              <a:rPr lang="it-IT" sz="4500" i="1" dirty="0" smtClean="0">
                <a:solidFill>
                  <a:srgbClr val="FFFF00"/>
                </a:solidFill>
                <a:latin typeface="Arial Rounded MT Bold" pitchFamily="34" charset="0"/>
              </a:rPr>
              <a:t>simbolo</a:t>
            </a:r>
            <a:r>
              <a:rPr lang="it-IT" sz="4500" i="1" dirty="0" smtClean="0">
                <a:latin typeface="Arial Rounded MT Bold" pitchFamily="34" charset="0"/>
              </a:rPr>
              <a:t/>
            </a:r>
            <a:br>
              <a:rPr lang="it-IT" sz="4500" i="1" dirty="0" smtClean="0">
                <a:latin typeface="Arial Rounded MT Bold" pitchFamily="34" charset="0"/>
              </a:rPr>
            </a:br>
            <a:r>
              <a:rPr lang="it-IT" sz="4500" i="1" dirty="0" smtClean="0">
                <a:latin typeface="Arial Rounded MT Bold" pitchFamily="34" charset="0"/>
              </a:rPr>
              <a:t> </a:t>
            </a:r>
            <a:r>
              <a:rPr lang="it-IT" sz="4500" dirty="0" smtClean="0">
                <a:latin typeface="Arial Rounded MT Bold" pitchFamily="34" charset="0"/>
              </a:rPr>
              <a:t>o </a:t>
            </a:r>
            <a:r>
              <a:rPr lang="it-IT" sz="4500" dirty="0" smtClean="0">
                <a:solidFill>
                  <a:srgbClr val="FFFF00"/>
                </a:solidFill>
                <a:latin typeface="Arial Rounded MT Bold" pitchFamily="34" charset="0"/>
              </a:rPr>
              <a:t>da una versione </a:t>
            </a:r>
            <a:r>
              <a:rPr lang="it-IT" sz="4500" dirty="0" smtClean="0">
                <a:latin typeface="Arial Rounded MT Bold" pitchFamily="34" charset="0"/>
              </a:rPr>
              <a:t>o</a:t>
            </a:r>
            <a:r>
              <a:rPr lang="it-IT" sz="45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it-IT" sz="4500" i="1" dirty="0" smtClean="0">
                <a:solidFill>
                  <a:srgbClr val="FFFF00"/>
                </a:solidFill>
                <a:latin typeface="Arial Rounded MT Bold" pitchFamily="34" charset="0"/>
              </a:rPr>
              <a:t>rappresentazione grafica di un nome </a:t>
            </a:r>
            <a:r>
              <a:rPr lang="it-IT" sz="4500" i="1" dirty="0" smtClean="0">
                <a:latin typeface="Arial Rounded MT Bold" pitchFamily="34" charset="0"/>
              </a:rPr>
              <a:t>o di un </a:t>
            </a:r>
            <a:r>
              <a:rPr lang="it-IT" sz="4500" i="1" dirty="0" smtClean="0">
                <a:solidFill>
                  <a:srgbClr val="FFFF00"/>
                </a:solidFill>
                <a:latin typeface="Arial Rounded MT Bold" pitchFamily="34" charset="0"/>
              </a:rPr>
              <a:t>acronimo </a:t>
            </a:r>
            <a:r>
              <a:rPr lang="it-IT" sz="4500" dirty="0" smtClean="0">
                <a:latin typeface="Arial Rounded MT Bold" pitchFamily="34" charset="0"/>
              </a:rPr>
              <a:t>che prevede l'uso di un </a:t>
            </a:r>
            <a:r>
              <a:rPr lang="it-IT" sz="4500" u="sng" dirty="0" err="1" smtClean="0">
                <a:latin typeface="Arial Rounded MT Bold" pitchFamily="34" charset="0"/>
              </a:rPr>
              <a:t>lettering</a:t>
            </a:r>
            <a:r>
              <a:rPr lang="it-IT" sz="4500" dirty="0" err="1" smtClean="0">
                <a:latin typeface="Arial Rounded MT Bold" pitchFamily="34" charset="0"/>
              </a:rPr>
              <a:t>°</a:t>
            </a:r>
            <a:r>
              <a:rPr lang="it-IT" sz="4500" dirty="0" smtClean="0">
                <a:latin typeface="Arial Rounded MT Bold" pitchFamily="34" charset="0"/>
              </a:rPr>
              <a:t> ben preciso. </a:t>
            </a:r>
          </a:p>
          <a:p>
            <a:pPr algn="ctr">
              <a:buNone/>
            </a:pPr>
            <a:endParaRPr lang="it-IT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it-IT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it-IT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it-IT" dirty="0" err="1" smtClean="0">
                <a:latin typeface="Arial Rounded MT Bold" pitchFamily="34" charset="0"/>
              </a:rPr>
              <a:t>°</a:t>
            </a:r>
            <a:r>
              <a:rPr lang="it-IT" dirty="0" err="1" smtClean="0"/>
              <a:t>Il</a:t>
            </a:r>
            <a:r>
              <a:rPr lang="it-IT" dirty="0" smtClean="0"/>
              <a:t> </a:t>
            </a:r>
            <a:r>
              <a:rPr lang="it-IT" b="1" dirty="0" err="1" smtClean="0"/>
              <a:t>lettering</a:t>
            </a:r>
            <a:r>
              <a:rPr lang="it-IT" dirty="0" smtClean="0"/>
              <a:t> è lo studio di nuovi caratteri (lettere, numeri, punteggiatura), con una particolare forma. </a:t>
            </a:r>
            <a:endParaRPr lang="it-IT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it-IT" dirty="0">
              <a:latin typeface="Arial Rounded MT Bold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14348" y="5429264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785794"/>
            <a:ext cx="8143932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4000" dirty="0" smtClean="0"/>
              <a:t>Un logo permette di</a:t>
            </a:r>
          </a:p>
          <a:p>
            <a:pPr>
              <a:buNone/>
            </a:pPr>
            <a:r>
              <a:rPr lang="it-IT" sz="4000" dirty="0" smtClean="0">
                <a:solidFill>
                  <a:srgbClr val="FF66FF"/>
                </a:solidFill>
              </a:rPr>
              <a:t>riconoscere l'azienda </a:t>
            </a:r>
          </a:p>
          <a:p>
            <a:pPr>
              <a:buNone/>
            </a:pPr>
            <a:r>
              <a:rPr lang="it-IT" sz="4000" dirty="0" smtClean="0"/>
              <a:t>(nel nostro caso la scuola)</a:t>
            </a:r>
          </a:p>
          <a:p>
            <a:pPr>
              <a:buNone/>
            </a:pPr>
            <a:r>
              <a:rPr lang="it-IT" sz="4000" dirty="0" smtClean="0"/>
              <a:t>a cui si riferisce </a:t>
            </a:r>
          </a:p>
          <a:p>
            <a:pPr>
              <a:buNone/>
            </a:pPr>
            <a:r>
              <a:rPr lang="it-IT" sz="4000" dirty="0" smtClean="0">
                <a:solidFill>
                  <a:srgbClr val="FF66FF"/>
                </a:solidFill>
              </a:rPr>
              <a:t>con effetto quasi immediato</a:t>
            </a:r>
            <a:r>
              <a:rPr lang="it-IT" sz="4000" dirty="0" smtClean="0"/>
              <a:t>.</a:t>
            </a:r>
          </a:p>
          <a:p>
            <a:pPr>
              <a:buNone/>
            </a:pPr>
            <a:r>
              <a:rPr lang="it-IT" sz="4000" dirty="0" smtClean="0"/>
              <a:t>Compito del logo è quello di</a:t>
            </a:r>
          </a:p>
          <a:p>
            <a:pPr>
              <a:buNone/>
            </a:pPr>
            <a:r>
              <a:rPr lang="it-IT" sz="4000" dirty="0" smtClean="0"/>
              <a:t>Ispirare </a:t>
            </a:r>
            <a:r>
              <a:rPr lang="it-IT" sz="4000" dirty="0" smtClean="0">
                <a:solidFill>
                  <a:srgbClr val="00B0F0"/>
                </a:solidFill>
              </a:rPr>
              <a:t>fiducia e chiarezza</a:t>
            </a:r>
            <a:r>
              <a:rPr lang="it-IT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Arial Rounded MT Bold" pitchFamily="34" charset="0"/>
              </a:rPr>
              <a:t>ESEMPI </a:t>
            </a:r>
            <a:r>
              <a:rPr lang="it-IT" dirty="0" err="1" smtClean="0">
                <a:solidFill>
                  <a:srgbClr val="FFFF00"/>
                </a:solidFill>
                <a:latin typeface="Arial Rounded MT Bold" pitchFamily="34" charset="0"/>
              </a:rPr>
              <a:t>DI</a:t>
            </a:r>
            <a:r>
              <a:rPr lang="it-IT" dirty="0" smtClean="0">
                <a:solidFill>
                  <a:srgbClr val="FFFF00"/>
                </a:solidFill>
                <a:latin typeface="Arial Rounded MT Bold" pitchFamily="34" charset="0"/>
              </a:rPr>
              <a:t> LOGHI </a:t>
            </a:r>
            <a:endParaRPr lang="it-IT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643050"/>
            <a:ext cx="4214842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Il logo della T</a:t>
            </a:r>
            <a:r>
              <a:rPr lang="it-IT" b="1" dirty="0" smtClean="0">
                <a:latin typeface="Arial Rounded MT Bold" pitchFamily="34" charset="0"/>
              </a:rPr>
              <a:t>oyota</a:t>
            </a:r>
            <a:r>
              <a:rPr lang="it-IT" dirty="0" smtClean="0">
                <a:latin typeface="Arial Rounded MT Bold" pitchFamily="34" charset="0"/>
              </a:rPr>
              <a:t>,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Casa automobilistica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giapponese, 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riprende nel proprio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logo tutte le lettere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che compongono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appunto la scritta 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“Toyota”.</a:t>
            </a:r>
          </a:p>
          <a:p>
            <a:pPr>
              <a:buNone/>
            </a:pPr>
            <a:r>
              <a:rPr lang="it-IT" dirty="0" smtClean="0">
                <a:latin typeface="Arial Rounded MT Bold" pitchFamily="34" charset="0"/>
              </a:rPr>
              <a:t>Semplice ed intuitivo.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toy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544" y="1714488"/>
            <a:ext cx="3395670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Avevate mai notato la velata forma di un fondoschiena nel logo dei jeans Levi’s?</a:t>
            </a:r>
            <a:endParaRPr lang="it-IT" dirty="0"/>
          </a:p>
        </p:txBody>
      </p:sp>
      <p:pic>
        <p:nvPicPr>
          <p:cNvPr id="4" name="Segnaposto contenuto 3" descr="lev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357430"/>
            <a:ext cx="3808465" cy="40696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 smtClean="0">
                <a:latin typeface="Arial Rounded MT Bold" pitchFamily="34" charset="0"/>
              </a:rPr>
              <a:t>Il logo della </a:t>
            </a:r>
            <a:r>
              <a:rPr lang="it-IT" sz="2700" dirty="0" err="1" smtClean="0">
                <a:latin typeface="Arial Rounded MT Bold" pitchFamily="34" charset="0"/>
              </a:rPr>
              <a:t>quiksilver</a:t>
            </a:r>
            <a:r>
              <a:rPr lang="it-IT" sz="2700" dirty="0" smtClean="0">
                <a:latin typeface="Arial Rounded MT Bold" pitchFamily="34" charset="0"/>
              </a:rPr>
              <a:t/>
            </a:r>
            <a:br>
              <a:rPr lang="it-IT" sz="2700" dirty="0" smtClean="0">
                <a:latin typeface="Arial Rounded MT Bold" pitchFamily="34" charset="0"/>
              </a:rPr>
            </a:br>
            <a:r>
              <a:rPr lang="it-IT" sz="1800" dirty="0" smtClean="0">
                <a:latin typeface="Arial Rounded MT Bold" pitchFamily="34" charset="0"/>
              </a:rPr>
              <a:t>(una marca di </a:t>
            </a:r>
            <a:r>
              <a:rPr lang="it-IT" sz="1800" dirty="0" err="1" smtClean="0">
                <a:latin typeface="Arial Rounded MT Bold" pitchFamily="34" charset="0"/>
              </a:rPr>
              <a:t>abbligliamento</a:t>
            </a:r>
            <a:r>
              <a:rPr lang="it-IT" sz="1800" dirty="0" smtClean="0">
                <a:latin typeface="Arial Rounded MT Bold" pitchFamily="34" charset="0"/>
              </a:rPr>
              <a:t> sportivo pensata soprattutto per il SURF)</a:t>
            </a:r>
            <a:r>
              <a:rPr lang="it-IT" sz="2700" dirty="0" smtClean="0">
                <a:latin typeface="Arial Rounded MT Bold" pitchFamily="34" charset="0"/>
              </a:rPr>
              <a:t/>
            </a:r>
            <a:br>
              <a:rPr lang="it-IT" sz="2700" dirty="0" smtClean="0">
                <a:latin typeface="Arial Rounded MT Bold" pitchFamily="34" charset="0"/>
              </a:rPr>
            </a:br>
            <a:r>
              <a:rPr lang="it-IT" sz="2700" dirty="0" smtClean="0">
                <a:latin typeface="Arial Rounded MT Bold" pitchFamily="34" charset="0"/>
              </a:rPr>
              <a:t>in realtà è una versione stilizzata della famosa opera “La grande onda di </a:t>
            </a:r>
            <a:r>
              <a:rPr lang="it-IT" sz="2700" dirty="0" err="1" smtClean="0">
                <a:latin typeface="Arial Rounded MT Bold" pitchFamily="34" charset="0"/>
              </a:rPr>
              <a:t>Kanagawa</a:t>
            </a:r>
            <a:r>
              <a:rPr lang="it-IT" sz="2700" dirty="0" smtClean="0">
                <a:latin typeface="Arial Rounded MT Bold" pitchFamily="34" charset="0"/>
              </a:rPr>
              <a:t>” del pittore giapponese </a:t>
            </a:r>
            <a:r>
              <a:rPr lang="it-IT" sz="2700" dirty="0" err="1" smtClean="0">
                <a:latin typeface="Arial Rounded MT Bold" pitchFamily="34" charset="0"/>
              </a:rPr>
              <a:t>Hokusai</a:t>
            </a:r>
            <a:r>
              <a:rPr lang="it-IT" sz="2700" dirty="0" smtClean="0">
                <a:latin typeface="Arial Rounded MT Bold" pitchFamily="34" charset="0"/>
              </a:rPr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Segnaposto contenuto 3" descr="quicksil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714620"/>
            <a:ext cx="6667500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428604"/>
            <a:ext cx="8501090" cy="62865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3500" dirty="0" smtClean="0">
                <a:latin typeface="Arial Rounded MT Bold" pitchFamily="34" charset="0"/>
              </a:rPr>
              <a:t>Quali significati deve avere il logo che progetterai per la scuola?</a:t>
            </a:r>
            <a:endParaRPr lang="it-IT" sz="3500" dirty="0" smtClean="0"/>
          </a:p>
          <a:p>
            <a:pPr algn="ctr"/>
            <a:endParaRPr lang="it-IT" sz="1600" dirty="0" smtClean="0"/>
          </a:p>
          <a:p>
            <a:pPr algn="ctr">
              <a:buNone/>
            </a:pPr>
            <a:r>
              <a:rPr lang="it-IT" sz="2200" dirty="0" smtClean="0">
                <a:solidFill>
                  <a:srgbClr val="FF66FF"/>
                </a:solidFill>
              </a:rPr>
              <a:t>L’IDEA DELL’UNITÀ DELLE NOSTRE TRE SEDI: </a:t>
            </a:r>
            <a:br>
              <a:rPr lang="it-IT" sz="2200" dirty="0" smtClean="0">
                <a:solidFill>
                  <a:srgbClr val="FF66FF"/>
                </a:solidFill>
              </a:rPr>
            </a:br>
            <a:r>
              <a:rPr lang="it-IT" sz="2200" dirty="0" smtClean="0">
                <a:solidFill>
                  <a:srgbClr val="FF66FF"/>
                </a:solidFill>
              </a:rPr>
              <a:t>CARTIGLIANO, NOVE, POZZOLEONE</a:t>
            </a:r>
          </a:p>
          <a:p>
            <a:pPr algn="ctr">
              <a:buNone/>
            </a:pPr>
            <a:endParaRPr lang="it-IT" sz="1600" dirty="0" smtClean="0">
              <a:solidFill>
                <a:srgbClr val="FF66FF"/>
              </a:solidFill>
            </a:endParaRPr>
          </a:p>
          <a:p>
            <a:pPr algn="ctr">
              <a:buNone/>
            </a:pPr>
            <a:r>
              <a:rPr lang="it-IT" sz="2200" dirty="0" smtClean="0">
                <a:solidFill>
                  <a:srgbClr val="00B050"/>
                </a:solidFill>
              </a:rPr>
              <a:t>L’idea dell’unità dei diversi ordini scolastici del nostro Istituto:</a:t>
            </a:r>
            <a:br>
              <a:rPr lang="it-IT" sz="2200" dirty="0" smtClean="0">
                <a:solidFill>
                  <a:srgbClr val="00B050"/>
                </a:solidFill>
              </a:rPr>
            </a:br>
            <a:r>
              <a:rPr lang="it-IT" sz="2200" dirty="0" smtClean="0">
                <a:solidFill>
                  <a:srgbClr val="00B050"/>
                </a:solidFill>
              </a:rPr>
              <a:t>primaria e secondaria di primo grado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e i valori di ogni istituzione scolastica:</a:t>
            </a:r>
          </a:p>
          <a:p>
            <a:pPr algn="ctr">
              <a:buNone/>
            </a:pPr>
            <a:endParaRPr lang="it-IT" sz="1800" dirty="0" smtClean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it-IT" sz="1600" b="1" dirty="0" smtClean="0">
                <a:solidFill>
                  <a:srgbClr val="0070C0"/>
                </a:solidFill>
              </a:rPr>
              <a:t>UN LUOGO </a:t>
            </a:r>
            <a:r>
              <a:rPr lang="it-IT" sz="1600" b="1" dirty="0" err="1" smtClean="0">
                <a:solidFill>
                  <a:srgbClr val="0070C0"/>
                </a:solidFill>
              </a:rPr>
              <a:t>DI</a:t>
            </a:r>
            <a:r>
              <a:rPr lang="it-IT" sz="1600" b="1" dirty="0" smtClean="0">
                <a:solidFill>
                  <a:srgbClr val="0070C0"/>
                </a:solidFill>
              </a:rPr>
              <a:t> CRESCITA E APPRENDIMENTO PERSONALE </a:t>
            </a:r>
          </a:p>
          <a:p>
            <a:pPr algn="ctr">
              <a:buNone/>
            </a:pPr>
            <a:endParaRPr lang="it-IT" sz="2000" dirty="0" smtClean="0"/>
          </a:p>
          <a:p>
            <a:pPr algn="ctr">
              <a:buNone/>
            </a:pPr>
            <a:r>
              <a:rPr lang="it-IT" sz="2000" i="1" dirty="0" smtClean="0">
                <a:solidFill>
                  <a:srgbClr val="FFFF66"/>
                </a:solidFill>
              </a:rPr>
              <a:t>Un ambiente dove sperimentare i valori della nonviolenza, giustizia, libertà, pace, diritti umani,  responsabilità, speranza</a:t>
            </a:r>
          </a:p>
          <a:p>
            <a:pPr algn="ctr">
              <a:buNone/>
            </a:pPr>
            <a:endParaRPr lang="it-IT" sz="900" dirty="0" smtClean="0"/>
          </a:p>
          <a:p>
            <a:pPr algn="ctr">
              <a:buNone/>
            </a:pPr>
            <a:r>
              <a:rPr lang="it-IT" sz="1800" b="1" dirty="0" smtClean="0">
                <a:solidFill>
                  <a:srgbClr val="00FFCC"/>
                </a:solidFill>
              </a:rPr>
              <a:t>Un luogo dove apprendere la cooperazione e condivisione</a:t>
            </a:r>
          </a:p>
          <a:p>
            <a:pPr algn="ctr">
              <a:buNone/>
            </a:pPr>
            <a:endParaRPr lang="it-IT" sz="1100" dirty="0" smtClean="0"/>
          </a:p>
          <a:p>
            <a:pPr algn="ctr">
              <a:buNone/>
            </a:pPr>
            <a:r>
              <a:rPr lang="it-IT" sz="2000" dirty="0" smtClean="0">
                <a:solidFill>
                  <a:srgbClr val="00B0F0"/>
                </a:solidFill>
              </a:rPr>
              <a:t>UN LUOGO DOVE CONOSCERE AMICI E PUNTI </a:t>
            </a:r>
            <a:r>
              <a:rPr lang="it-IT" sz="2000" dirty="0" err="1" smtClean="0">
                <a:solidFill>
                  <a:srgbClr val="00B0F0"/>
                </a:solidFill>
              </a:rPr>
              <a:t>DI</a:t>
            </a:r>
            <a:r>
              <a:rPr lang="it-IT" sz="2000" dirty="0" smtClean="0">
                <a:solidFill>
                  <a:srgbClr val="00B0F0"/>
                </a:solidFill>
              </a:rPr>
              <a:t> RIFERIMENTO</a:t>
            </a:r>
          </a:p>
          <a:p>
            <a:pPr algn="ctr">
              <a:buNone/>
            </a:pPr>
            <a:endParaRPr lang="it-IT" sz="2000" dirty="0" smtClean="0"/>
          </a:p>
          <a:p>
            <a:pPr algn="ctr">
              <a:buNone/>
            </a:pPr>
            <a:r>
              <a:rPr lang="it-IT" sz="4200" dirty="0" smtClean="0">
                <a:solidFill>
                  <a:srgbClr val="FF0000"/>
                </a:solidFill>
              </a:rPr>
              <a:t>E molto altro... Per te cos’è la scuola?</a:t>
            </a:r>
          </a:p>
          <a:p>
            <a:pPr algn="ctr"/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786" y="928670"/>
            <a:ext cx="768191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3500" b="1" dirty="0" smtClean="0">
                <a:solidFill>
                  <a:srgbClr val="00FFCC"/>
                </a:solidFill>
              </a:rPr>
              <a:t>COME FARE PER PARTECIPARE?</a:t>
            </a:r>
          </a:p>
          <a:p>
            <a:pPr algn="ctr"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sz="5400" dirty="0" smtClean="0"/>
              <a:t>Leggi il </a:t>
            </a:r>
            <a:r>
              <a:rPr lang="it-IT" sz="5400" dirty="0" smtClean="0">
                <a:solidFill>
                  <a:srgbClr val="FFFF00"/>
                </a:solidFill>
              </a:rPr>
              <a:t>bando</a:t>
            </a:r>
          </a:p>
          <a:p>
            <a:pPr>
              <a:buNone/>
            </a:pPr>
            <a:r>
              <a:rPr lang="it-IT" sz="5400" dirty="0" smtClean="0"/>
              <a:t>che </a:t>
            </a:r>
            <a:r>
              <a:rPr lang="it-IT" sz="5400" u="sng" dirty="0" smtClean="0"/>
              <a:t>trovi in classe </a:t>
            </a:r>
            <a:r>
              <a:rPr lang="it-IT" sz="5400" dirty="0" smtClean="0"/>
              <a:t>e </a:t>
            </a:r>
            <a:r>
              <a:rPr lang="it-IT" sz="5400" u="sng" dirty="0" smtClean="0"/>
              <a:t>nel</a:t>
            </a:r>
          </a:p>
          <a:p>
            <a:pPr>
              <a:buNone/>
            </a:pPr>
            <a:r>
              <a:rPr lang="it-IT" sz="5400" u="sng" dirty="0" smtClean="0"/>
              <a:t>sito della scuola</a:t>
            </a:r>
            <a:r>
              <a:rPr lang="it-IT" sz="5400" dirty="0" smtClean="0"/>
              <a:t>:</a:t>
            </a:r>
          </a:p>
          <a:p>
            <a:pPr>
              <a:buNone/>
            </a:pPr>
            <a:r>
              <a:rPr lang="it-IT" sz="5400" dirty="0" smtClean="0"/>
              <a:t>trovi lì tutte le indicazioni!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</TotalTime>
  <Words>225</Words>
  <Application>Microsoft Office PowerPoint</Application>
  <PresentationFormat>Presentazione su schermo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Franklin Gothic Book</vt:lpstr>
      <vt:lpstr>Wingdings 2</vt:lpstr>
      <vt:lpstr>Tecnologia</vt:lpstr>
      <vt:lpstr>Presentazione standard di PowerPoint</vt:lpstr>
      <vt:lpstr>LA NOSTRA SCUOLA NON HA ANCORA UN LOGO…  PARTECIPA AL CONCORSO! IL TUO LOGO POTREBBE ESSERE UTILIZZATO PER RAPPRESENTARE IL NOSTRO ISTITUTO ♥  </vt:lpstr>
      <vt:lpstr>MA CHE COS’E’ ALLA FINE  UN LOGO?</vt:lpstr>
      <vt:lpstr>Presentazione standard di PowerPoint</vt:lpstr>
      <vt:lpstr>ESEMPI DI LOGHI </vt:lpstr>
      <vt:lpstr>Avevate mai notato la velata forma di un fondoschiena nel logo dei jeans Levi’s?</vt:lpstr>
      <vt:lpstr>Il logo della quiksilver (una marca di abbligliamento sportivo pensata soprattutto per il SURF) in realtà è una versione stilizzata della famosa opera “La grande onda di Kanagawa” del pittore giapponese Hokusai   </vt:lpstr>
      <vt:lpstr>Presentazione standard di PowerPoint</vt:lpstr>
      <vt:lpstr>Presentazione standard di PowerPoint</vt:lpstr>
      <vt:lpstr>Sono previsti premi? Si!!!</vt:lpstr>
      <vt:lpstr>SCADENZA: 30 APRILE 2019 </vt:lpstr>
      <vt:lpstr>Presentazione standard di PowerPoint</vt:lpstr>
    </vt:vector>
  </TitlesOfParts>
  <Company>IC NOVE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 UN LOGO PER LA TUA SCUOLA</dc:title>
  <dc:creator>laura.bragagnolo</dc:creator>
  <cp:lastModifiedBy>Didattica</cp:lastModifiedBy>
  <cp:revision>35</cp:revision>
  <dcterms:created xsi:type="dcterms:W3CDTF">2019-01-23T11:25:08Z</dcterms:created>
  <dcterms:modified xsi:type="dcterms:W3CDTF">2019-02-28T12:38:11Z</dcterms:modified>
</cp:coreProperties>
</file>